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  <p:embeddedFont>
      <p:font typeface="Average"/>
      <p:regular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Lato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Average-regular.fntdata"/><Relationship Id="rId25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106c650880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106c650880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106c650880a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106c650880a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06c650880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06c650880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06c650880a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06c650880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06c650880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06c650880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github.com/mahithagarikipati/CampusEats" TargetMode="External"/><Relationship Id="rId4" Type="http://schemas.openxmlformats.org/officeDocument/2006/relationships/image" Target="../media/image11.jpg"/><Relationship Id="rId5" Type="http://schemas.openxmlformats.org/officeDocument/2006/relationships/image" Target="../media/image10.jpg"/><Relationship Id="rId6" Type="http://schemas.openxmlformats.org/officeDocument/2006/relationships/image" Target="../media/image9.jpg"/><Relationship Id="rId7" Type="http://schemas.openxmlformats.org/officeDocument/2006/relationships/image" Target="../media/image7.jpg"/><Relationship Id="rId8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370975" y="850400"/>
            <a:ext cx="4780200" cy="350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ITCS 6160 - Group 8</a:t>
            </a:r>
            <a:endParaRPr b="1" sz="1700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650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Dhruvik Patel, </a:t>
            </a:r>
            <a:endParaRPr b="1" sz="1650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650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Gowri Alwarsamy, </a:t>
            </a:r>
            <a:endParaRPr b="1" sz="1650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650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Mahitha Garikipati,</a:t>
            </a:r>
            <a:endParaRPr b="1" sz="1650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r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-GB" sz="1650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 Sakshi Kaondal</a:t>
            </a:r>
            <a:endParaRPr b="1" sz="1650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/>
          <p:nvPr>
            <p:ph type="title"/>
          </p:nvPr>
        </p:nvSpPr>
        <p:spPr>
          <a:xfrm>
            <a:off x="593225" y="377925"/>
            <a:ext cx="44871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Procedure 2</a:t>
            </a:r>
            <a:endParaRPr/>
          </a:p>
        </p:txBody>
      </p:sp>
      <p:sp>
        <p:nvSpPr>
          <p:cNvPr id="289" name="Google Shape;289;p26"/>
          <p:cNvSpPr txBox="1"/>
          <p:nvPr>
            <p:ph idx="1" type="body"/>
          </p:nvPr>
        </p:nvSpPr>
        <p:spPr>
          <a:xfrm>
            <a:off x="838550" y="1016175"/>
            <a:ext cx="35373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5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Retrieve maximum, minimum, average food and delivery ratings for all orders of a restaurant given restaurant id</a:t>
            </a:r>
            <a:endParaRPr sz="125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call max_min_avg_restaurant_rating(1);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Since there are too many calculations (max,min,avg) - indexes have been created for better performance and query optimization.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create index ratingVal ON rating(rating_id,food_rating,delivery_rating);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0" name="Google Shape;29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4500" y="152400"/>
            <a:ext cx="4487099" cy="462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7"/>
          <p:cNvSpPr txBox="1"/>
          <p:nvPr>
            <p:ph type="title"/>
          </p:nvPr>
        </p:nvSpPr>
        <p:spPr>
          <a:xfrm>
            <a:off x="1756475" y="1992200"/>
            <a:ext cx="6599700" cy="97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Of Views &amp; Procedures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8"/>
          <p:cNvSpPr txBox="1"/>
          <p:nvPr>
            <p:ph type="title"/>
          </p:nvPr>
        </p:nvSpPr>
        <p:spPr>
          <a:xfrm>
            <a:off x="1325825" y="120862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301" name="Google Shape;301;p28"/>
          <p:cNvSpPr txBox="1"/>
          <p:nvPr>
            <p:ph idx="1" type="body"/>
          </p:nvPr>
        </p:nvSpPr>
        <p:spPr>
          <a:xfrm>
            <a:off x="1146725" y="3507325"/>
            <a:ext cx="7257300" cy="9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Github link -  </a:t>
            </a:r>
            <a:r>
              <a:rPr lang="en-GB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https://github.com/mahithagarikipati/CampusEats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2" name="Google Shape;302;p28"/>
          <p:cNvGrpSpPr/>
          <p:nvPr/>
        </p:nvGrpSpPr>
        <p:grpSpPr>
          <a:xfrm>
            <a:off x="4478295" y="675141"/>
            <a:ext cx="3159984" cy="2439109"/>
            <a:chOff x="3553042" y="1657806"/>
            <a:chExt cx="3461100" cy="2671532"/>
          </a:xfrm>
        </p:grpSpPr>
        <p:sp>
          <p:nvSpPr>
            <p:cNvPr id="303" name="Google Shape;303;p28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8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8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8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28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8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1" name="Google Shape;311;p28"/>
          <p:cNvPicPr preferRelativeResize="0"/>
          <p:nvPr/>
        </p:nvPicPr>
        <p:blipFill rotWithShape="1">
          <a:blip r:embed="rId4">
            <a:alphaModFix/>
          </a:blip>
          <a:srcRect b="26215" l="45356" r="19582" t="50734"/>
          <a:stretch/>
        </p:blipFill>
        <p:spPr>
          <a:xfrm>
            <a:off x="4526605" y="72728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8"/>
          <p:cNvSpPr/>
          <p:nvPr/>
        </p:nvSpPr>
        <p:spPr>
          <a:xfrm flipH="1">
            <a:off x="4526392" y="72824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3" name="Google Shape;313;p28"/>
          <p:cNvGrpSpPr/>
          <p:nvPr/>
        </p:nvGrpSpPr>
        <p:grpSpPr>
          <a:xfrm>
            <a:off x="7173955" y="1667904"/>
            <a:ext cx="1024386" cy="1522884"/>
            <a:chOff x="6505573" y="2745170"/>
            <a:chExt cx="1122000" cy="1668000"/>
          </a:xfrm>
        </p:grpSpPr>
        <p:sp>
          <p:nvSpPr>
            <p:cNvPr id="314" name="Google Shape;314;p28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8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18" name="Google Shape;318;p28"/>
          <p:cNvPicPr preferRelativeResize="0"/>
          <p:nvPr/>
        </p:nvPicPr>
        <p:blipFill rotWithShape="1">
          <a:blip r:embed="rId5">
            <a:alphaModFix/>
          </a:blip>
          <a:srcRect b="16020" l="53168" r="26238" t="53058"/>
          <a:stretch/>
        </p:blipFill>
        <p:spPr>
          <a:xfrm>
            <a:off x="7173572" y="173542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8"/>
          <p:cNvSpPr/>
          <p:nvPr/>
        </p:nvSpPr>
        <p:spPr>
          <a:xfrm flipH="1">
            <a:off x="7173486" y="173564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0" name="Google Shape;320;p28"/>
          <p:cNvGrpSpPr/>
          <p:nvPr/>
        </p:nvGrpSpPr>
        <p:grpSpPr>
          <a:xfrm>
            <a:off x="6817320" y="2243547"/>
            <a:ext cx="520684" cy="1036470"/>
            <a:chOff x="9543736" y="4486132"/>
            <a:chExt cx="570300" cy="1135235"/>
          </a:xfrm>
        </p:grpSpPr>
        <p:sp>
          <p:nvSpPr>
            <p:cNvPr id="321" name="Google Shape;321;p28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8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8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8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25" name="Google Shape;325;p28"/>
          <p:cNvPicPr preferRelativeResize="0"/>
          <p:nvPr/>
        </p:nvPicPr>
        <p:blipFill rotWithShape="1">
          <a:blip r:embed="rId6">
            <a:alphaModFix/>
          </a:blip>
          <a:srcRect b="36733" l="41330" r="47980" t="42211"/>
          <a:stretch/>
        </p:blipFill>
        <p:spPr>
          <a:xfrm>
            <a:off x="6816887" y="224320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26" name="Google Shape;326;p28"/>
          <p:cNvSpPr/>
          <p:nvPr/>
        </p:nvSpPr>
        <p:spPr>
          <a:xfrm flipH="1">
            <a:off x="6816759" y="226435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7" name="Google Shape;327;p28"/>
          <p:cNvGrpSpPr/>
          <p:nvPr/>
        </p:nvGrpSpPr>
        <p:grpSpPr>
          <a:xfrm>
            <a:off x="7976279" y="2565011"/>
            <a:ext cx="455496" cy="692277"/>
            <a:chOff x="7384375" y="3728000"/>
            <a:chExt cx="498900" cy="758244"/>
          </a:xfrm>
        </p:grpSpPr>
        <p:sp>
          <p:nvSpPr>
            <p:cNvPr id="328" name="Google Shape;328;p28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8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8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8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2" name="Google Shape;332;p28"/>
          <p:cNvGrpSpPr/>
          <p:nvPr/>
        </p:nvGrpSpPr>
        <p:grpSpPr>
          <a:xfrm>
            <a:off x="7976311" y="2683408"/>
            <a:ext cx="478081" cy="462776"/>
            <a:chOff x="7384385" y="3857442"/>
            <a:chExt cx="523637" cy="506874"/>
          </a:xfrm>
        </p:grpSpPr>
        <p:sp>
          <p:nvSpPr>
            <p:cNvPr id="333" name="Google Shape;333;p28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34" name="Google Shape;334;p28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35" name="Google Shape;335;p28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28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descr="offset_comp_342327_edited.jpg" id="337" name="Google Shape;337;p28"/>
          <p:cNvPicPr preferRelativeResize="0"/>
          <p:nvPr/>
        </p:nvPicPr>
        <p:blipFill rotWithShape="1">
          <a:blip r:embed="rId7">
            <a:alphaModFix/>
          </a:blip>
          <a:srcRect b="36557" l="48584" r="37425" t="47335"/>
          <a:stretch/>
        </p:blipFill>
        <p:spPr>
          <a:xfrm>
            <a:off x="8003380" y="2712191"/>
            <a:ext cx="400500" cy="3993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338" name="Google Shape;338;p28"/>
          <p:cNvGrpSpPr/>
          <p:nvPr/>
        </p:nvGrpSpPr>
        <p:grpSpPr>
          <a:xfrm>
            <a:off x="8522318" y="2565011"/>
            <a:ext cx="435785" cy="692277"/>
            <a:chOff x="7982421" y="3727763"/>
            <a:chExt cx="477311" cy="758244"/>
          </a:xfrm>
        </p:grpSpPr>
        <p:sp>
          <p:nvSpPr>
            <p:cNvPr id="339" name="Google Shape;339;p28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fmla="val 15418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8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8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fmla="val 27359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8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8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fmla="val 12273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8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fmla="val 10240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8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8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fmla="val 1024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offset_comp_342327_edited.jpg" id="347" name="Google Shape;347;p28"/>
          <p:cNvPicPr preferRelativeResize="0"/>
          <p:nvPr/>
        </p:nvPicPr>
        <p:blipFill rotWithShape="1">
          <a:blip r:embed="rId8">
            <a:alphaModFix/>
          </a:blip>
          <a:srcRect b="27092" l="49668" r="37351" t="55915"/>
          <a:stretch/>
        </p:blipFill>
        <p:spPr>
          <a:xfrm>
            <a:off x="8538710" y="2708212"/>
            <a:ext cx="379200" cy="429900"/>
          </a:xfrm>
          <a:prstGeom prst="roundRect">
            <a:avLst>
              <a:gd fmla="val 7794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8"/>
          <p:cNvSpPr txBox="1"/>
          <p:nvPr>
            <p:ph type="title"/>
          </p:nvPr>
        </p:nvSpPr>
        <p:spPr>
          <a:xfrm>
            <a:off x="1147175" y="37297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CAMPUS EATS </a:t>
            </a:r>
            <a:endParaRPr/>
          </a:p>
        </p:txBody>
      </p:sp>
      <p:sp>
        <p:nvSpPr>
          <p:cNvPr id="234" name="Google Shape;234;p18"/>
          <p:cNvSpPr txBox="1"/>
          <p:nvPr/>
        </p:nvSpPr>
        <p:spPr>
          <a:xfrm>
            <a:off x="1745350" y="1516300"/>
            <a:ext cx="32778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sz="25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1792825" y="2350152"/>
            <a:ext cx="32778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EERD</a:t>
            </a: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745350" y="1913205"/>
            <a:ext cx="32778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Enhancements</a:t>
            </a:r>
            <a:endParaRPr sz="21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792825" y="3220570"/>
            <a:ext cx="32778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Procedures</a:t>
            </a:r>
            <a:endParaRPr sz="25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792825" y="2787135"/>
            <a:ext cx="3277800" cy="39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Views</a:t>
            </a:r>
            <a:endParaRPr sz="25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1083975" y="989125"/>
            <a:ext cx="7173300" cy="345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idea of this project is to understand and enhance the campus eats database, which is a food delivery service application developed by team Maverick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database is enhanced to provide rating system for both restaurants and delivery drivers. 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 the enhancement of this existing campus eats database, food delivery customers will have the option to rate both the restaurant and the food delivery person. 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With the enhancement of this existing test database, food delivery customers will have the option to rate both the restaurant and the food delivery person. 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Every time a customer places an order for delivery, they will have an opportunity to rate the restaurant and the driver for that order after the food has been delivered. 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 ratings are made on the scale of 1 to 1 being the least and 5 being the highest. Similarly, food delivery customers will also have the option to upload picture and to add comments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100">
                <a:solidFill>
                  <a:srgbClr val="CACACA"/>
                </a:solidFill>
              </a:rPr>
              <a:t>Enhancements</a:t>
            </a:r>
            <a:endParaRPr sz="2100">
              <a:solidFill>
                <a:srgbClr val="CACAC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0"/>
          <p:cNvSpPr txBox="1"/>
          <p:nvPr/>
        </p:nvSpPr>
        <p:spPr>
          <a:xfrm>
            <a:off x="1194900" y="1131575"/>
            <a:ext cx="6393900" cy="3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F</a:t>
            </a:r>
            <a:r>
              <a:rPr lang="en-GB" sz="1200">
                <a:solidFill>
                  <a:srgbClr val="FFFFFF"/>
                </a:solidFill>
              </a:rPr>
              <a:t>or the existing Database, few tables are added for the database enhancement.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Items table :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This table keeps track of all the items with regard to a restaurant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Order_items table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This table keeps track of all the items a customer ordered with respect to each order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Ratings table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This table keeps track of restaurant and delivery ratings as well as feedback that a customer provided on each single order.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150" y="152400"/>
            <a:ext cx="8907850" cy="486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/>
          <p:nvPr>
            <p:ph type="title"/>
          </p:nvPr>
        </p:nvSpPr>
        <p:spPr>
          <a:xfrm>
            <a:off x="1598175" y="370025"/>
            <a:ext cx="44871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View 1: Total Price of Orders</a:t>
            </a:r>
            <a:endParaRPr/>
          </a:p>
        </p:txBody>
      </p:sp>
      <p:sp>
        <p:nvSpPr>
          <p:cNvPr id="261" name="Google Shape;261;p22"/>
          <p:cNvSpPr txBox="1"/>
          <p:nvPr>
            <p:ph idx="1" type="body"/>
          </p:nvPr>
        </p:nvSpPr>
        <p:spPr>
          <a:xfrm>
            <a:off x="1155075" y="952875"/>
            <a:ext cx="76206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get a total price of orders for each customer, a view has been created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* from total_price_each_customer;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2" name="Google Shape;26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7074" y="1837800"/>
            <a:ext cx="5467899" cy="2997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3"/>
          <p:cNvSpPr txBox="1"/>
          <p:nvPr>
            <p:ph type="title"/>
          </p:nvPr>
        </p:nvSpPr>
        <p:spPr>
          <a:xfrm>
            <a:off x="1155075" y="377925"/>
            <a:ext cx="72039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View 2: Average Rating for Restaurant </a:t>
            </a:r>
            <a:endParaRPr/>
          </a:p>
        </p:txBody>
      </p:sp>
      <p:sp>
        <p:nvSpPr>
          <p:cNvPr id="268" name="Google Shape;268;p23"/>
          <p:cNvSpPr txBox="1"/>
          <p:nvPr>
            <p:ph idx="1" type="body"/>
          </p:nvPr>
        </p:nvSpPr>
        <p:spPr>
          <a:xfrm>
            <a:off x="1155075" y="838725"/>
            <a:ext cx="76206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 view is created to display all the ratings of a customer on an average for each restaurant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* from customer_ratings;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69" name="Google Shape;26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075" y="1633425"/>
            <a:ext cx="6250936" cy="3319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>
            <p:ph type="title"/>
          </p:nvPr>
        </p:nvSpPr>
        <p:spPr>
          <a:xfrm>
            <a:off x="593225" y="377925"/>
            <a:ext cx="44871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View 3</a:t>
            </a:r>
            <a:endParaRPr/>
          </a:p>
        </p:txBody>
      </p:sp>
      <p:sp>
        <p:nvSpPr>
          <p:cNvPr id="275" name="Google Shape;275;p24"/>
          <p:cNvSpPr txBox="1"/>
          <p:nvPr>
            <p:ph idx="1" type="body"/>
          </p:nvPr>
        </p:nvSpPr>
        <p:spPr>
          <a:xfrm>
            <a:off x="1155075" y="952875"/>
            <a:ext cx="76206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order to get the total number of orders per customer on a  specified date.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select * from total_orders_each_customer where delivery_date ="1986-03-09 13:02:10";</a:t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6" name="Google Shape;27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075" y="1840700"/>
            <a:ext cx="5950251" cy="305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/>
          <p:nvPr>
            <p:ph type="title"/>
          </p:nvPr>
        </p:nvSpPr>
        <p:spPr>
          <a:xfrm>
            <a:off x="593225" y="377925"/>
            <a:ext cx="4487100" cy="4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Procedure 1</a:t>
            </a:r>
            <a:endParaRPr/>
          </a:p>
        </p:txBody>
      </p:sp>
      <p:sp>
        <p:nvSpPr>
          <p:cNvPr id="282" name="Google Shape;282;p25"/>
          <p:cNvSpPr txBox="1"/>
          <p:nvPr>
            <p:ph idx="1" type="body"/>
          </p:nvPr>
        </p:nvSpPr>
        <p:spPr>
          <a:xfrm>
            <a:off x="838550" y="1016175"/>
            <a:ext cx="3537300" cy="52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Procedure to add new restaurants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CALL insert_into_restaurant('Charlotte', 'chartwells', '08AM-09PM', 'chartwellscatering@uncc.edu');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83" name="Google Shape;28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7400" y="464288"/>
            <a:ext cx="4236524" cy="4214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